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Economica"/>
      <p:regular r:id="rId39"/>
      <p:bold r:id="rId40"/>
      <p:italic r:id="rId41"/>
      <p:boldItalic r:id="rId42"/>
    </p:embeddedFont>
    <p:embeddedFont>
      <p:font typeface="Nunito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Economica-bold.fntdata"/><Relationship Id="rId42" Type="http://schemas.openxmlformats.org/officeDocument/2006/relationships/font" Target="fonts/Economica-boldItalic.fntdata"/><Relationship Id="rId41" Type="http://schemas.openxmlformats.org/officeDocument/2006/relationships/font" Target="fonts/Economica-italic.fntdata"/><Relationship Id="rId44" Type="http://schemas.openxmlformats.org/officeDocument/2006/relationships/font" Target="fonts/Nunito-bold.fntdata"/><Relationship Id="rId43" Type="http://schemas.openxmlformats.org/officeDocument/2006/relationships/font" Target="fonts/Nunito-regular.fntdata"/><Relationship Id="rId46" Type="http://schemas.openxmlformats.org/officeDocument/2006/relationships/font" Target="fonts/Nunito-boldItalic.fntdata"/><Relationship Id="rId45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Economica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d2d24cc9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5d2d24cc9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5d2d24cc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5d2d24cc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2d24cc9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5d2d24cc9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d2d24cc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d2d24cc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d2d24cc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d2d24cc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d2d24cc9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d2d24cc9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5d2d24cc9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5d2d24cc9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d2d24cc9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d2d24cc9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d2d24cc9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d2d24cc9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d2d24cc9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d2d24cc9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4b87ba7d2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4b87ba7d2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5d2d24cc9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5d2d24cc9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d2d24cc9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d2d24cc9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d2d24cc9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5d2d24cc9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d2d24cc98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d2d24cc98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d2d24cc9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5d2d24cc9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d2d24cc9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d2d24cc9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d2d24cc9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d2d24cc9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5d2d24cc9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5d2d24cc9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5d2d24cc9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5d2d24cc9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5d2d24cc9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5d2d24cc9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d2d24cc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d2d24cc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d2d24cc98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d2d24cc98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d2d24cc98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5d2d24cc98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d2d24cc9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d2d24cc9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d2d24cc9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5d2d24cc9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5d2d24cc9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5d2d24cc9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d2d24cc9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d2d24cc9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d2d24cc9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d2d24cc9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d2d24cc9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d2d24cc9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d2d24cc9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5d2d24cc9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d2d24cc9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d2d24cc9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755"/>
              <a:t>Algorithms</a:t>
            </a:r>
            <a:endParaRPr sz="3622"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Mushtari Sadia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55"/>
              <a:t>Minimum Spanning Tree</a:t>
            </a:r>
            <a:endParaRPr sz="3622"/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Prim’s and Kruskal’s Algorithm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700" y="57375"/>
            <a:ext cx="6447406" cy="483870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 rot="-5400000">
            <a:off x="-1725950" y="2081225"/>
            <a:ext cx="49935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Recall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152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/>
        </p:nvSpPr>
        <p:spPr>
          <a:xfrm>
            <a:off x="0" y="0"/>
            <a:ext cx="9144000" cy="526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import heapq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def prim(graph):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# Select any starting vertex. For simplicity, we choose the first vertex in the graph.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start_vertex = list(graph.keys())[0]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# Keep track of visited vertices and the edges in the MST.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num_vertices = len(graph)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visited = [False] * num_vertices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mst_edges = []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# Initialize the priority queue with edges from the starting vertex.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priority_queue = [(weight, start_vertex, neighbor) for neighbor, weight in graph[start_vertex].items()]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heapq.heapify(priority_queue)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visited[start_vertex] = True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while priority_queue: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weight, vertex_from, vertex_to = heapq.heappop(priority_queue)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if not visited[vertex_to]: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visited[vertex_to] = True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mst_edges.append((vertex_from, vertex_to, weight))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for neighbor, neighbor_weight in graph[vertex_to].items():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    if not visited[neighbor]: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                heapq.heappush(priority_queue, (neighbor_weight, vertex_to, neighbor))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Nunito"/>
                <a:ea typeface="Nunito"/>
                <a:cs typeface="Nunito"/>
                <a:sym typeface="Nunito"/>
              </a:rPr>
              <a:t>    return mst_edges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/>
        </p:nvSpPr>
        <p:spPr>
          <a:xfrm>
            <a:off x="118800" y="665200"/>
            <a:ext cx="6843300" cy="255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graph = {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    'A': {'B': 1, 'C': 4},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    'B': {'A': 1, 'C': 2, 'D': 5},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    'C': {'A': 4, 'B': 2, 'D': 1},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    'D': {'B': 5, 'C': 1}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}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mst = prim(graph)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print(mst)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# Output: [('A', 'B', 1), ('B', 'C', 2), ('C', 'D', 1)]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45"/>
          <p:cNvSpPr txBox="1"/>
          <p:nvPr/>
        </p:nvSpPr>
        <p:spPr>
          <a:xfrm>
            <a:off x="118800" y="265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usage of Prim's algorithm: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Difference Between Tree and Spanning Tree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tree is a type of graph. A spanning tree is a subgraph of the graph that is a tree and hits every vertex.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53018" l="0" r="64023" t="0"/>
          <a:stretch/>
        </p:blipFill>
        <p:spPr>
          <a:xfrm>
            <a:off x="1808425" y="2207500"/>
            <a:ext cx="1590025" cy="23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0" r="0" t="46980"/>
          <a:stretch/>
        </p:blipFill>
        <p:spPr>
          <a:xfrm>
            <a:off x="4412700" y="2207500"/>
            <a:ext cx="44196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987050" y="2116875"/>
            <a:ext cx="1104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This graph: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Minimum Spanning Tree (MST)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Minimum spanning tree is the spanning tree where the cost is minimum among all the spanning trees.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56303" l="0" r="66588" t="0"/>
          <a:stretch/>
        </p:blipFill>
        <p:spPr>
          <a:xfrm>
            <a:off x="311697" y="2411375"/>
            <a:ext cx="1861200" cy="224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65008" r="0" t="55169"/>
          <a:stretch/>
        </p:blipFill>
        <p:spPr>
          <a:xfrm>
            <a:off x="6522628" y="2224201"/>
            <a:ext cx="1949224" cy="23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57736" l="59926" r="0" t="0"/>
          <a:stretch/>
        </p:blipFill>
        <p:spPr>
          <a:xfrm>
            <a:off x="2103700" y="2448250"/>
            <a:ext cx="2232276" cy="21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3">
            <a:alphaModFix/>
          </a:blip>
          <a:srcRect b="0" l="0" r="65008" t="53181"/>
          <a:stretch/>
        </p:blipFill>
        <p:spPr>
          <a:xfrm>
            <a:off x="4277250" y="2331088"/>
            <a:ext cx="1949224" cy="24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50" y="59400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963" y="57375"/>
            <a:ext cx="626408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